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57278" y="1153983"/>
            <a:ext cx="182880" cy="182880"/>
          </a:xfrm>
          <a:prstGeom prst="rect">
            <a:avLst/>
          </a:prstGeom>
          <a:noFill/>
          <a:ln w="1270">
            <a:solidFill>
              <a:srgbClr val="56D24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507281" y="4072651"/>
            <a:ext cx="182880" cy="182880"/>
          </a:xfrm>
          <a:prstGeom prst="cube">
            <a:avLst/>
          </a:prstGeom>
          <a:noFill/>
          <a:ln w="1270">
            <a:solidFill>
              <a:srgbClr val="1D285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728336" y="85509"/>
            <a:ext cx="182880" cy="182880"/>
          </a:xfrm>
          <a:prstGeom prst="cube">
            <a:avLst/>
          </a:prstGeom>
          <a:noFill/>
          <a:ln w="1270">
            <a:solidFill>
              <a:srgbClr val="F3A05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32489" y="679679"/>
            <a:ext cx="182880" cy="182880"/>
          </a:xfrm>
          <a:prstGeom prst="cube">
            <a:avLst/>
          </a:prstGeom>
          <a:noFill/>
          <a:ln w="1270">
            <a:solidFill>
              <a:srgbClr val="136A6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1532" y="41941"/>
            <a:ext cx="182880" cy="182880"/>
          </a:xfrm>
          <a:prstGeom prst="rect">
            <a:avLst/>
          </a:prstGeom>
          <a:noFill/>
          <a:ln w="1270">
            <a:solidFill>
              <a:srgbClr val="AC0F5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in Business: A Comprehensive Overview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presentation will cover: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is ICT?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is ICT important for businesses?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ICT applications in various business functions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 of ICT adoption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Challenges of ICT implementation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Emerging ICT trends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 and Case Studies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Future of ICT in Business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52116" y="3919154"/>
            <a:ext cx="182880" cy="182880"/>
          </a:xfrm>
          <a:prstGeom prst="cube">
            <a:avLst/>
          </a:prstGeom>
          <a:noFill/>
          <a:ln w="1270">
            <a:solidFill>
              <a:srgbClr val="0C6A80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693480" y="4183880"/>
            <a:ext cx="182880" cy="182880"/>
          </a:xfrm>
          <a:prstGeom prst="rect">
            <a:avLst/>
          </a:prstGeom>
          <a:noFill/>
          <a:ln w="1270">
            <a:solidFill>
              <a:srgbClr val="AFB24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45814" y="1642833"/>
            <a:ext cx="182880" cy="182880"/>
          </a:xfrm>
          <a:prstGeom prst="triangle">
            <a:avLst/>
          </a:prstGeom>
          <a:noFill/>
          <a:ln w="1270">
            <a:solidFill>
              <a:srgbClr val="48F4C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18107" y="1633711"/>
            <a:ext cx="182880" cy="182880"/>
          </a:xfrm>
          <a:prstGeom prst="rect">
            <a:avLst/>
          </a:prstGeom>
          <a:noFill/>
          <a:ln w="1270">
            <a:solidFill>
              <a:srgbClr val="76BFB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154775" y="1417369"/>
            <a:ext cx="182880" cy="182880"/>
          </a:xfrm>
          <a:prstGeom prst="triangle">
            <a:avLst/>
          </a:prstGeom>
          <a:noFill/>
          <a:ln w="1270">
            <a:solidFill>
              <a:srgbClr val="ED2C4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ICT Adoption: Improved Decision-Making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provides businesses with access to vast amounts of data, which can be used to make informed decisions.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Analyzing sales data to identify trends and adjust marketing strategies.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43700" y="13987"/>
            <a:ext cx="182880" cy="182880"/>
          </a:xfrm>
          <a:prstGeom prst="triangle">
            <a:avLst/>
          </a:prstGeom>
          <a:noFill/>
          <a:ln w="1270">
            <a:solidFill>
              <a:srgbClr val="4C39F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177985" y="2373878"/>
            <a:ext cx="182880" cy="182880"/>
          </a:xfrm>
          <a:prstGeom prst="cube">
            <a:avLst/>
          </a:prstGeom>
          <a:noFill/>
          <a:ln w="1270">
            <a:solidFill>
              <a:srgbClr val="C5FE4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630838" y="92567"/>
            <a:ext cx="182880" cy="182880"/>
          </a:xfrm>
          <a:prstGeom prst="sun">
            <a:avLst/>
          </a:prstGeom>
          <a:noFill/>
          <a:ln w="1270">
            <a:solidFill>
              <a:srgbClr val="16108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887755" y="1880534"/>
            <a:ext cx="182880" cy="182880"/>
          </a:xfrm>
          <a:prstGeom prst="rect">
            <a:avLst/>
          </a:prstGeom>
          <a:noFill/>
          <a:ln w="1270">
            <a:solidFill>
              <a:srgbClr val="2987F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39475" y="3587399"/>
            <a:ext cx="182880" cy="182880"/>
          </a:xfrm>
          <a:prstGeom prst="triangle">
            <a:avLst/>
          </a:prstGeom>
          <a:noFill/>
          <a:ln w="1270">
            <a:solidFill>
              <a:srgbClr val="E5CD3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of ICT Implementation: Cost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Implementing new ICT systems can be expensive, especially for small businesses.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Considerations: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Software licenses, hardware upgrades, training costs, and ongoing maintenance.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338141" y="3927972"/>
            <a:ext cx="182880" cy="182880"/>
          </a:xfrm>
          <a:prstGeom prst="sun">
            <a:avLst/>
          </a:prstGeom>
          <a:noFill/>
          <a:ln w="1270">
            <a:solidFill>
              <a:srgbClr val="F91EC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436047" y="2825374"/>
            <a:ext cx="182880" cy="182880"/>
          </a:xfrm>
          <a:prstGeom prst="sun">
            <a:avLst/>
          </a:prstGeom>
          <a:noFill/>
          <a:ln w="1270">
            <a:solidFill>
              <a:srgbClr val="4FC3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737095" y="213408"/>
            <a:ext cx="182880" cy="182880"/>
          </a:xfrm>
          <a:prstGeom prst="sun">
            <a:avLst/>
          </a:prstGeom>
          <a:noFill/>
          <a:ln w="1270">
            <a:solidFill>
              <a:srgbClr val="6A17E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473145" y="4256364"/>
            <a:ext cx="182880" cy="182880"/>
          </a:xfrm>
          <a:prstGeom prst="sun">
            <a:avLst/>
          </a:prstGeom>
          <a:noFill/>
          <a:ln w="1270">
            <a:solidFill>
              <a:srgbClr val="0EE1B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91556" y="2662668"/>
            <a:ext cx="182880" cy="182880"/>
          </a:xfrm>
          <a:prstGeom prst="triangle">
            <a:avLst/>
          </a:prstGeom>
          <a:noFill/>
          <a:ln w="1270">
            <a:solidFill>
              <a:srgbClr val="FAA98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of ICT Implementation: Security Risks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Businesses must protect their ICT systems from cyber threats.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Risks: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Data breaches, malware infections, and phishing attacks.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Solutions: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Firewalls, antivirus software, and employee training.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25097" y="143633"/>
            <a:ext cx="182880" cy="182880"/>
          </a:xfrm>
          <a:prstGeom prst="cube">
            <a:avLst/>
          </a:prstGeom>
          <a:noFill/>
          <a:ln w="1270">
            <a:solidFill>
              <a:srgbClr val="3ABFA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078041" y="2935183"/>
            <a:ext cx="182880" cy="182880"/>
          </a:xfrm>
          <a:prstGeom prst="sun">
            <a:avLst/>
          </a:prstGeom>
          <a:noFill/>
          <a:ln w="1270">
            <a:solidFill>
              <a:srgbClr val="729E8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324084" y="3984830"/>
            <a:ext cx="182880" cy="182880"/>
          </a:xfrm>
          <a:prstGeom prst="sun">
            <a:avLst/>
          </a:prstGeom>
          <a:noFill/>
          <a:ln w="1270">
            <a:solidFill>
              <a:srgbClr val="BB87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649602" y="190120"/>
            <a:ext cx="182880" cy="182880"/>
          </a:xfrm>
          <a:prstGeom prst="triangle">
            <a:avLst/>
          </a:prstGeom>
          <a:noFill/>
          <a:ln w="1270">
            <a:solidFill>
              <a:srgbClr val="F1252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512552" y="339393"/>
            <a:ext cx="182880" cy="182880"/>
          </a:xfrm>
          <a:prstGeom prst="sun">
            <a:avLst/>
          </a:prstGeom>
          <a:noFill/>
          <a:ln w="1270">
            <a:solidFill>
              <a:srgbClr val="FEDD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 of ICT Implementation: Resistance to Change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Employees may resist adopting new ICT systems if they are not properly trained or if they perceive the changes as disruptive.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Solutions: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Provide adequate training, communicate the benefits of the new systems, and involve employees in the implementation process.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8844" y="172569"/>
            <a:ext cx="182880" cy="182880"/>
          </a:xfrm>
          <a:prstGeom prst="cube">
            <a:avLst/>
          </a:prstGeom>
          <a:noFill/>
          <a:ln w="1270">
            <a:solidFill>
              <a:srgbClr val="1F785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429162" y="3079961"/>
            <a:ext cx="182880" cy="182880"/>
          </a:xfrm>
          <a:prstGeom prst="rect">
            <a:avLst/>
          </a:prstGeom>
          <a:noFill/>
          <a:ln w="1270">
            <a:solidFill>
              <a:srgbClr val="4AC00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50593" y="1405399"/>
            <a:ext cx="182880" cy="182880"/>
          </a:xfrm>
          <a:prstGeom prst="sun">
            <a:avLst/>
          </a:prstGeom>
          <a:noFill/>
          <a:ln w="1270">
            <a:solidFill>
              <a:srgbClr val="6B29E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011356" y="610123"/>
            <a:ext cx="182880" cy="182880"/>
          </a:xfrm>
          <a:prstGeom prst="sun">
            <a:avLst/>
          </a:prstGeom>
          <a:noFill/>
          <a:ln w="1270">
            <a:solidFill>
              <a:srgbClr val="CD75D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27758" y="1078235"/>
            <a:ext cx="182880" cy="182880"/>
          </a:xfrm>
          <a:prstGeom prst="triangle">
            <a:avLst/>
          </a:prstGeom>
          <a:noFill/>
          <a:ln w="1270">
            <a:solidFill>
              <a:srgbClr val="C29FE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ICT Trends: Cloud Computing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Cloud computing allows businesses to access computing resources (e.g., servers, storage, software) over the internet.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Scalability, cost-effectiveness, and accessibility.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77506" y="1704205"/>
            <a:ext cx="182880" cy="182880"/>
          </a:xfrm>
          <a:prstGeom prst="rect">
            <a:avLst/>
          </a:prstGeom>
          <a:noFill/>
          <a:ln w="1270">
            <a:solidFill>
              <a:srgbClr val="C7C64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61153" y="1190589"/>
            <a:ext cx="182880" cy="182880"/>
          </a:xfrm>
          <a:prstGeom prst="triangle">
            <a:avLst/>
          </a:prstGeom>
          <a:noFill/>
          <a:ln w="1270">
            <a:solidFill>
              <a:srgbClr val="72148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50872" y="3524753"/>
            <a:ext cx="182880" cy="182880"/>
          </a:xfrm>
          <a:prstGeom prst="cube">
            <a:avLst/>
          </a:prstGeom>
          <a:noFill/>
          <a:ln w="1270">
            <a:solidFill>
              <a:srgbClr val="AAF71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664211" y="2947049"/>
            <a:ext cx="182880" cy="182880"/>
          </a:xfrm>
          <a:prstGeom prst="sun">
            <a:avLst/>
          </a:prstGeom>
          <a:noFill/>
          <a:ln w="1270">
            <a:solidFill>
              <a:srgbClr val="54C41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33411" y="2150681"/>
            <a:ext cx="182880" cy="182880"/>
          </a:xfrm>
          <a:prstGeom prst="rect">
            <a:avLst/>
          </a:prstGeom>
          <a:noFill/>
          <a:ln w="1270">
            <a:solidFill>
              <a:srgbClr val="C8E61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ICT Trends: Artificial Intelligence (AI)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AI is being used to automate tasks, improve decision-making, and personalize customer experiences.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Chatbots, predictive analytics, and machine learning.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98484" y="4452460"/>
            <a:ext cx="182880" cy="182880"/>
          </a:xfrm>
          <a:prstGeom prst="rect">
            <a:avLst/>
          </a:prstGeom>
          <a:noFill/>
          <a:ln w="1270">
            <a:solidFill>
              <a:srgbClr val="AE624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228027" y="1653714"/>
            <a:ext cx="182880" cy="182880"/>
          </a:xfrm>
          <a:prstGeom prst="sun">
            <a:avLst/>
          </a:prstGeom>
          <a:noFill/>
          <a:ln w="1270">
            <a:solidFill>
              <a:srgbClr val="75487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08320" y="4082818"/>
            <a:ext cx="182880" cy="182880"/>
          </a:xfrm>
          <a:prstGeom prst="triangle">
            <a:avLst/>
          </a:prstGeom>
          <a:noFill/>
          <a:ln w="1270">
            <a:solidFill>
              <a:srgbClr val="62F766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922141" y="1256620"/>
            <a:ext cx="182880" cy="182880"/>
          </a:xfrm>
          <a:prstGeom prst="sun">
            <a:avLst/>
          </a:prstGeom>
          <a:noFill/>
          <a:ln w="1270">
            <a:solidFill>
              <a:srgbClr val="8E3DB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641595" y="195190"/>
            <a:ext cx="182880" cy="182880"/>
          </a:xfrm>
          <a:prstGeom prst="rect">
            <a:avLst/>
          </a:prstGeom>
          <a:noFill/>
          <a:ln w="1270">
            <a:solidFill>
              <a:srgbClr val="92969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ICT Trends: Big Data Analytics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Big data analytics involves analyzing large and complex datasets to identify trends and insights.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Improved decision-making, better customer understanding, and optimized operations.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212252" y="585114"/>
            <a:ext cx="182880" cy="182880"/>
          </a:xfrm>
          <a:prstGeom prst="triangle">
            <a:avLst/>
          </a:prstGeom>
          <a:noFill/>
          <a:ln w="1270">
            <a:solidFill>
              <a:srgbClr val="AF3CD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774189" y="2995323"/>
            <a:ext cx="182880" cy="182880"/>
          </a:xfrm>
          <a:prstGeom prst="triangle">
            <a:avLst/>
          </a:prstGeom>
          <a:noFill/>
          <a:ln w="1270">
            <a:solidFill>
              <a:srgbClr val="5E015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884191" y="3956486"/>
            <a:ext cx="182880" cy="182880"/>
          </a:xfrm>
          <a:prstGeom prst="sun">
            <a:avLst/>
          </a:prstGeom>
          <a:noFill/>
          <a:ln w="1270">
            <a:solidFill>
              <a:srgbClr val="59E47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688724" y="2340164"/>
            <a:ext cx="182880" cy="182880"/>
          </a:xfrm>
          <a:prstGeom prst="rect">
            <a:avLst/>
          </a:prstGeom>
          <a:noFill/>
          <a:ln w="1270">
            <a:solidFill>
              <a:srgbClr val="63F32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274423" y="2415510"/>
            <a:ext cx="182880" cy="182880"/>
          </a:xfrm>
          <a:prstGeom prst="rect">
            <a:avLst/>
          </a:prstGeom>
          <a:noFill/>
          <a:ln w="1270">
            <a:solidFill>
              <a:srgbClr val="47413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ICT Trends: Internet of Things (IoT)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IoT refers to the network of interconnected devices that can collect and exchange data.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Smart sensors, connected vehicles, and wearable devices.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99262" y="96060"/>
            <a:ext cx="182880" cy="182880"/>
          </a:xfrm>
          <a:prstGeom prst="cube">
            <a:avLst/>
          </a:prstGeom>
          <a:noFill/>
          <a:ln w="1270">
            <a:solidFill>
              <a:srgbClr val="573A29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895979" y="2107877"/>
            <a:ext cx="182880" cy="182880"/>
          </a:xfrm>
          <a:prstGeom prst="sun">
            <a:avLst/>
          </a:prstGeom>
          <a:noFill/>
          <a:ln w="1270">
            <a:solidFill>
              <a:srgbClr val="7C36C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473244" y="2604475"/>
            <a:ext cx="182880" cy="182880"/>
          </a:xfrm>
          <a:prstGeom prst="cube">
            <a:avLst/>
          </a:prstGeom>
          <a:noFill/>
          <a:ln w="1270">
            <a:solidFill>
              <a:srgbClr val="47152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83657" y="996463"/>
            <a:ext cx="182880" cy="182880"/>
          </a:xfrm>
          <a:prstGeom prst="cube">
            <a:avLst/>
          </a:prstGeom>
          <a:noFill/>
          <a:ln w="1270">
            <a:solidFill>
              <a:srgbClr val="1E377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32320" y="3051232"/>
            <a:ext cx="182880" cy="182880"/>
          </a:xfrm>
          <a:prstGeom prst="sun">
            <a:avLst/>
          </a:prstGeom>
          <a:noFill/>
          <a:ln w="1270">
            <a:solidFill>
              <a:srgbClr val="43713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Study: E-commerce Success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Company X, a small retailer, implemented an e-commerce platform and social media marketing strategy. 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Result: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Increased sales by 50% and expanded their customer base beyond their local area.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86782" y="4264273"/>
            <a:ext cx="182880" cy="182880"/>
          </a:xfrm>
          <a:prstGeom prst="sun">
            <a:avLst/>
          </a:prstGeom>
          <a:noFill/>
          <a:ln w="1270">
            <a:solidFill>
              <a:srgbClr val="03212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826583" y="1661601"/>
            <a:ext cx="182880" cy="182880"/>
          </a:xfrm>
          <a:prstGeom prst="triangle">
            <a:avLst/>
          </a:prstGeom>
          <a:noFill/>
          <a:ln w="1270">
            <a:solidFill>
              <a:srgbClr val="80E85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1828" y="2568817"/>
            <a:ext cx="182880" cy="182880"/>
          </a:xfrm>
          <a:prstGeom prst="rect">
            <a:avLst/>
          </a:prstGeom>
          <a:noFill/>
          <a:ln w="1270">
            <a:solidFill>
              <a:srgbClr val="7ED93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269840" y="454227"/>
            <a:ext cx="182880" cy="182880"/>
          </a:xfrm>
          <a:prstGeom prst="sun">
            <a:avLst/>
          </a:prstGeom>
          <a:noFill/>
          <a:ln w="1270">
            <a:solidFill>
              <a:srgbClr val="88EEA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017299" y="1492130"/>
            <a:ext cx="182880" cy="182880"/>
          </a:xfrm>
          <a:prstGeom prst="triangle">
            <a:avLst/>
          </a:prstGeom>
          <a:noFill/>
          <a:ln w="1270">
            <a:solidFill>
              <a:srgbClr val="7B45E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Case Study: ERP Implementation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Company Y, a manufacturing company, implemented an ERP system to integrate its various business processes.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Result: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Improved efficiency by 20%, reduced inventory costs by 15%, and enhanced communication across departments.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042946" y="505760"/>
            <a:ext cx="182880" cy="182880"/>
          </a:xfrm>
          <a:prstGeom prst="cube">
            <a:avLst/>
          </a:prstGeom>
          <a:noFill/>
          <a:ln w="1270">
            <a:solidFill>
              <a:srgbClr val="B7A96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988000" y="3277111"/>
            <a:ext cx="182880" cy="182880"/>
          </a:xfrm>
          <a:prstGeom prst="sun">
            <a:avLst/>
          </a:prstGeom>
          <a:noFill/>
          <a:ln w="1270">
            <a:solidFill>
              <a:srgbClr val="49EBF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728604" y="530440"/>
            <a:ext cx="182880" cy="182880"/>
          </a:xfrm>
          <a:prstGeom prst="cube">
            <a:avLst/>
          </a:prstGeom>
          <a:noFill/>
          <a:ln w="1270">
            <a:solidFill>
              <a:srgbClr val="53CEF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58849" y="1547268"/>
            <a:ext cx="182880" cy="182880"/>
          </a:xfrm>
          <a:prstGeom prst="sun">
            <a:avLst/>
          </a:prstGeom>
          <a:noFill/>
          <a:ln w="1270">
            <a:solidFill>
              <a:srgbClr val="08CBC7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031948" y="482016"/>
            <a:ext cx="182880" cy="182880"/>
          </a:xfrm>
          <a:prstGeom prst="triangle">
            <a:avLst/>
          </a:prstGeom>
          <a:noFill/>
          <a:ln w="1270">
            <a:solidFill>
              <a:srgbClr val="7D4D6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ICT?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stands for Information and Communication Technology.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Simply put, it's the use of technology to handle information and communication.  This includes: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Computers (hardware &amp; software)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Internet &amp; Networking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Mobile devices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Telecommunications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storage and management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Cloud computing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and more!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6774" y="362310"/>
            <a:ext cx="182880" cy="182880"/>
          </a:xfrm>
          <a:prstGeom prst="rect">
            <a:avLst/>
          </a:prstGeom>
          <a:noFill/>
          <a:ln w="1270">
            <a:solidFill>
              <a:srgbClr val="45911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450361" y="2684341"/>
            <a:ext cx="182880" cy="182880"/>
          </a:xfrm>
          <a:prstGeom prst="rect">
            <a:avLst/>
          </a:prstGeom>
          <a:noFill/>
          <a:ln w="1270">
            <a:solidFill>
              <a:srgbClr val="87425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724728" y="1353639"/>
            <a:ext cx="182880" cy="182880"/>
          </a:xfrm>
          <a:prstGeom prst="triangle">
            <a:avLst/>
          </a:prstGeom>
          <a:noFill/>
          <a:ln w="1270">
            <a:solidFill>
              <a:srgbClr val="A24D28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9500" y="1133730"/>
            <a:ext cx="182880" cy="182880"/>
          </a:xfrm>
          <a:prstGeom prst="rect">
            <a:avLst/>
          </a:prstGeom>
          <a:noFill/>
          <a:ln w="1270">
            <a:solidFill>
              <a:srgbClr val="15A43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591881" y="2899904"/>
            <a:ext cx="182880" cy="182880"/>
          </a:xfrm>
          <a:prstGeom prst="triangle">
            <a:avLst/>
          </a:prstGeom>
          <a:noFill/>
          <a:ln w="1270">
            <a:solidFill>
              <a:srgbClr val="213FE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Future of ICT in Business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will continue to play an increasingly important role in business, with trends like: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Increased Automation: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More tasks will be automated using AI and robotics.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Greater Connectivity: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IoT will connect more devices and generate more data.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Enhanced Cybersecurity: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Businesses will need to invest more in cybersecurity to protect their data and systems.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Focus on User Experience: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ICT systems will be designed to be more user-friendly and intuitive.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58148" y="1806902"/>
            <a:ext cx="182880" cy="182880"/>
          </a:xfrm>
          <a:prstGeom prst="sun">
            <a:avLst/>
          </a:prstGeom>
          <a:noFill/>
          <a:ln w="1270">
            <a:solidFill>
              <a:srgbClr val="C2CF3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19994" y="156279"/>
            <a:ext cx="182880" cy="182880"/>
          </a:xfrm>
          <a:prstGeom prst="cube">
            <a:avLst/>
          </a:prstGeom>
          <a:noFill/>
          <a:ln w="1270">
            <a:solidFill>
              <a:srgbClr val="10444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48096" y="2573357"/>
            <a:ext cx="182880" cy="182880"/>
          </a:xfrm>
          <a:prstGeom prst="cube">
            <a:avLst/>
          </a:prstGeom>
          <a:noFill/>
          <a:ln w="1270">
            <a:solidFill>
              <a:srgbClr val="E6DDF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875356" y="4311539"/>
            <a:ext cx="182880" cy="182880"/>
          </a:xfrm>
          <a:prstGeom prst="sun">
            <a:avLst/>
          </a:prstGeom>
          <a:noFill/>
          <a:ln w="1270">
            <a:solidFill>
              <a:srgbClr val="C6203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117743" y="755669"/>
            <a:ext cx="182880" cy="182880"/>
          </a:xfrm>
          <a:prstGeom prst="cube">
            <a:avLst/>
          </a:prstGeom>
          <a:noFill/>
          <a:ln w="1270">
            <a:solidFill>
              <a:srgbClr val="2E8C2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Importance of Digital Literacy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 effectively utilize ICT, employees need to possess digital literacy skills.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Literacy: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The ability to use, understand, and evaluate digital information.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Training: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Companies need to invest in training programs to upskill their workforce.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47342" y="514182"/>
            <a:ext cx="182880" cy="182880"/>
          </a:xfrm>
          <a:prstGeom prst="sun">
            <a:avLst/>
          </a:prstGeom>
          <a:noFill/>
          <a:ln w="1270">
            <a:solidFill>
              <a:srgbClr val="5E459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281012" y="1353038"/>
            <a:ext cx="182880" cy="182880"/>
          </a:xfrm>
          <a:prstGeom prst="rect">
            <a:avLst/>
          </a:prstGeom>
          <a:noFill/>
          <a:ln w="1270">
            <a:solidFill>
              <a:srgbClr val="7912E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44213" y="1971502"/>
            <a:ext cx="182880" cy="182880"/>
          </a:xfrm>
          <a:prstGeom prst="sun">
            <a:avLst/>
          </a:prstGeom>
          <a:noFill/>
          <a:ln w="1270">
            <a:solidFill>
              <a:srgbClr val="DB1DD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1659" y="3760671"/>
            <a:ext cx="182880" cy="182880"/>
          </a:xfrm>
          <a:prstGeom prst="rect">
            <a:avLst/>
          </a:prstGeom>
          <a:noFill/>
          <a:ln w="1270">
            <a:solidFill>
              <a:srgbClr val="142D9F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992586" y="1421574"/>
            <a:ext cx="182880" cy="182880"/>
          </a:xfrm>
          <a:prstGeom prst="rect">
            <a:avLst/>
          </a:prstGeom>
          <a:noFill/>
          <a:ln w="1270">
            <a:solidFill>
              <a:srgbClr val="42B7D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Choosing the Right ICT Solutions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Selecting the right ICT solutions is crucial for success.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Considerations: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Business needs, budget, scalability, and integration with existing systems.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Consultants: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Consider seeking advice from ICT consultants to make informed decisions.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8408" y="3764659"/>
            <a:ext cx="182880" cy="182880"/>
          </a:xfrm>
          <a:prstGeom prst="rect">
            <a:avLst/>
          </a:prstGeom>
          <a:noFill/>
          <a:ln w="1270">
            <a:solidFill>
              <a:srgbClr val="97862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052102" y="4001531"/>
            <a:ext cx="182880" cy="182880"/>
          </a:xfrm>
          <a:prstGeom prst="cube">
            <a:avLst/>
          </a:prstGeom>
          <a:noFill/>
          <a:ln w="1270">
            <a:solidFill>
              <a:srgbClr val="EF2AB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767548" y="3838060"/>
            <a:ext cx="182880" cy="182880"/>
          </a:xfrm>
          <a:prstGeom prst="triangle">
            <a:avLst/>
          </a:prstGeom>
          <a:noFill/>
          <a:ln w="1270">
            <a:solidFill>
              <a:srgbClr val="4D2D7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050399" y="1323681"/>
            <a:ext cx="182880" cy="182880"/>
          </a:xfrm>
          <a:prstGeom prst="cube">
            <a:avLst/>
          </a:prstGeom>
          <a:noFill/>
          <a:ln w="1270">
            <a:solidFill>
              <a:srgbClr val="E9BB6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451372" y="3887197"/>
            <a:ext cx="182880" cy="182880"/>
          </a:xfrm>
          <a:prstGeom prst="sun">
            <a:avLst/>
          </a:prstGeom>
          <a:noFill/>
          <a:ln w="1270">
            <a:solidFill>
              <a:srgbClr val="E0D24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Privacy and Compliance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Businesses must comply with data privacy regulations, such as GDPR and CCPA.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Privacy: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Protecting personal information from unauthorized access and use.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Compliance: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Adhering to relevant laws and regulations.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13439" y="4204449"/>
            <a:ext cx="182880" cy="182880"/>
          </a:xfrm>
          <a:prstGeom prst="rect">
            <a:avLst/>
          </a:prstGeom>
          <a:noFill/>
          <a:ln w="1270">
            <a:solidFill>
              <a:srgbClr val="58376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158847" y="2201546"/>
            <a:ext cx="182880" cy="182880"/>
          </a:xfrm>
          <a:prstGeom prst="rect">
            <a:avLst/>
          </a:prstGeom>
          <a:noFill/>
          <a:ln w="1270">
            <a:solidFill>
              <a:srgbClr val="A65FB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968791" y="3123005"/>
            <a:ext cx="182880" cy="182880"/>
          </a:xfrm>
          <a:prstGeom prst="sun">
            <a:avLst/>
          </a:prstGeom>
          <a:noFill/>
          <a:ln w="1270">
            <a:solidFill>
              <a:srgbClr val="F2026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161611" y="734561"/>
            <a:ext cx="182880" cy="182880"/>
          </a:xfrm>
          <a:prstGeom prst="triangle">
            <a:avLst/>
          </a:prstGeom>
          <a:noFill/>
          <a:ln w="1270">
            <a:solidFill>
              <a:srgbClr val="C136A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8075715" y="2651248"/>
            <a:ext cx="182880" cy="182880"/>
          </a:xfrm>
          <a:prstGeom prst="rect">
            <a:avLst/>
          </a:prstGeom>
          <a:noFill/>
          <a:ln w="1270">
            <a:solidFill>
              <a:srgbClr val="81E03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Mobile Technology in Business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Mobile devices have become essential tools for business.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Mobile Apps: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Enhance productivity and improve communication.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BYOD (Bring Your Own Device):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Policies for managing employee-owned devices.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550435" y="2135473"/>
            <a:ext cx="182880" cy="182880"/>
          </a:xfrm>
          <a:prstGeom prst="sun">
            <a:avLst/>
          </a:prstGeom>
          <a:noFill/>
          <a:ln w="1270">
            <a:solidFill>
              <a:srgbClr val="84DBB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015412" y="3030163"/>
            <a:ext cx="182880" cy="182880"/>
          </a:xfrm>
          <a:prstGeom prst="sun">
            <a:avLst/>
          </a:prstGeom>
          <a:noFill/>
          <a:ln w="1270">
            <a:solidFill>
              <a:srgbClr val="749CC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513051" y="828728"/>
            <a:ext cx="182880" cy="182880"/>
          </a:xfrm>
          <a:prstGeom prst="sun">
            <a:avLst/>
          </a:prstGeom>
          <a:noFill/>
          <a:ln w="1270">
            <a:solidFill>
              <a:srgbClr val="526AA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16922" y="2790541"/>
            <a:ext cx="182880" cy="182880"/>
          </a:xfrm>
          <a:prstGeom prst="cube">
            <a:avLst/>
          </a:prstGeom>
          <a:noFill/>
          <a:ln w="1270">
            <a:solidFill>
              <a:srgbClr val="19BB5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82047" y="775454"/>
            <a:ext cx="182880" cy="182880"/>
          </a:xfrm>
          <a:prstGeom prst="rect">
            <a:avLst/>
          </a:prstGeom>
          <a:noFill/>
          <a:ln w="1270">
            <a:solidFill>
              <a:srgbClr val="29F41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and Sustainability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can contribute to sustainability efforts.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Paperless Operations: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Reducing paper consumption.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Remote Work: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Reducing commuting and carbon emissions.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Energy Efficiency: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Using energy-efficient ICT equipment.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3570" y="1468132"/>
            <a:ext cx="182880" cy="182880"/>
          </a:xfrm>
          <a:prstGeom prst="rect">
            <a:avLst/>
          </a:prstGeom>
          <a:noFill/>
          <a:ln w="1270">
            <a:solidFill>
              <a:srgbClr val="9D502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678580" y="2922036"/>
            <a:ext cx="182880" cy="182880"/>
          </a:xfrm>
          <a:prstGeom prst="cube">
            <a:avLst/>
          </a:prstGeom>
          <a:noFill/>
          <a:ln w="1270">
            <a:solidFill>
              <a:srgbClr val="024F5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795150" y="4046804"/>
            <a:ext cx="182880" cy="182880"/>
          </a:xfrm>
          <a:prstGeom prst="cube">
            <a:avLst/>
          </a:prstGeom>
          <a:noFill/>
          <a:ln w="1270">
            <a:solidFill>
              <a:srgbClr val="73858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352765" y="1292869"/>
            <a:ext cx="182880" cy="182880"/>
          </a:xfrm>
          <a:prstGeom prst="cube">
            <a:avLst/>
          </a:prstGeom>
          <a:noFill/>
          <a:ln w="1270">
            <a:solidFill>
              <a:srgbClr val="BEF55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623044" y="2246798"/>
            <a:ext cx="182880" cy="182880"/>
          </a:xfrm>
          <a:prstGeom prst="triangle">
            <a:avLst/>
          </a:prstGeom>
          <a:noFill/>
          <a:ln w="1270">
            <a:solidFill>
              <a:srgbClr val="1FE12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Summary: Key Takeaways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Here are the key takeaways from this presentation: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is essential for modern businesses.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It offers numerous benefits, including increased efficiency, cost reduction, and improved decision-making.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Businesses must address the challenges of ICT implementation, such as cost and security risks.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Emerging ICT trends, such as cloud computing and AI, are transforming the business landscape.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Digital literacy and data privacy are crucial considerations.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35465" y="869507"/>
            <a:ext cx="182880" cy="182880"/>
          </a:xfrm>
          <a:prstGeom prst="triangle">
            <a:avLst/>
          </a:prstGeom>
          <a:noFill/>
          <a:ln w="1270">
            <a:solidFill>
              <a:srgbClr val="1F20D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062566" y="4511150"/>
            <a:ext cx="182880" cy="182880"/>
          </a:xfrm>
          <a:prstGeom prst="cube">
            <a:avLst/>
          </a:prstGeom>
          <a:noFill/>
          <a:ln w="1270">
            <a:solidFill>
              <a:srgbClr val="5F82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57598" y="2154328"/>
            <a:ext cx="182880" cy="182880"/>
          </a:xfrm>
          <a:prstGeom prst="triangle">
            <a:avLst/>
          </a:prstGeom>
          <a:noFill/>
          <a:ln w="1270">
            <a:solidFill>
              <a:srgbClr val="7055F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685598" y="1012847"/>
            <a:ext cx="182880" cy="182880"/>
          </a:xfrm>
          <a:prstGeom prst="sun">
            <a:avLst/>
          </a:prstGeom>
          <a:noFill/>
          <a:ln w="1270">
            <a:solidFill>
              <a:srgbClr val="04BB2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65241" y="4363451"/>
            <a:ext cx="182880" cy="182880"/>
          </a:xfrm>
          <a:prstGeom prst="rect">
            <a:avLst/>
          </a:prstGeom>
          <a:noFill/>
          <a:ln w="1270">
            <a:solidFill>
              <a:srgbClr val="95CDD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Q&amp;A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Any questions?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57365" y="4237088"/>
            <a:ext cx="182880" cy="182880"/>
          </a:xfrm>
          <a:prstGeom prst="cube">
            <a:avLst/>
          </a:prstGeom>
          <a:noFill/>
          <a:ln w="1270">
            <a:solidFill>
              <a:srgbClr val="D29EC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8213392" y="2184124"/>
            <a:ext cx="182880" cy="182880"/>
          </a:xfrm>
          <a:prstGeom prst="sun">
            <a:avLst/>
          </a:prstGeom>
          <a:noFill/>
          <a:ln w="1270">
            <a:solidFill>
              <a:srgbClr val="908A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77482" y="392050"/>
            <a:ext cx="182880" cy="182880"/>
          </a:xfrm>
          <a:prstGeom prst="triangle">
            <a:avLst/>
          </a:prstGeom>
          <a:noFill/>
          <a:ln w="1270">
            <a:solidFill>
              <a:srgbClr val="7CDC3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695953" y="969673"/>
            <a:ext cx="182880" cy="182880"/>
          </a:xfrm>
          <a:prstGeom prst="triangle">
            <a:avLst/>
          </a:prstGeom>
          <a:noFill/>
          <a:ln w="1270">
            <a:solidFill>
              <a:srgbClr val="458E7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042060" y="3968578"/>
            <a:ext cx="182880" cy="182880"/>
          </a:xfrm>
          <a:prstGeom prst="sun">
            <a:avLst/>
          </a:prstGeom>
          <a:noFill/>
          <a:ln w="1270">
            <a:solidFill>
              <a:srgbClr val="7CAFA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Thank You!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Thank you for your time and attention!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[Your Name/Organization]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[Contact Information]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82909" y="3748680"/>
            <a:ext cx="182880" cy="182880"/>
          </a:xfrm>
          <a:prstGeom prst="triangle">
            <a:avLst/>
          </a:prstGeom>
          <a:noFill/>
          <a:ln w="1270">
            <a:solidFill>
              <a:srgbClr val="6DB52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785588" y="3126788"/>
            <a:ext cx="182880" cy="182880"/>
          </a:xfrm>
          <a:prstGeom prst="rect">
            <a:avLst/>
          </a:prstGeom>
          <a:noFill/>
          <a:ln w="1270">
            <a:solidFill>
              <a:srgbClr val="C0A1D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694935" y="4340919"/>
            <a:ext cx="182880" cy="182880"/>
          </a:xfrm>
          <a:prstGeom prst="triangle">
            <a:avLst/>
          </a:prstGeom>
          <a:noFill/>
          <a:ln w="1270">
            <a:solidFill>
              <a:srgbClr val="B3E60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208091" y="4561493"/>
            <a:ext cx="182880" cy="182880"/>
          </a:xfrm>
          <a:prstGeom prst="sun">
            <a:avLst/>
          </a:prstGeom>
          <a:noFill/>
          <a:ln w="1270">
            <a:solidFill>
              <a:srgbClr val="FF9C5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512226" y="962781"/>
            <a:ext cx="182880" cy="182880"/>
          </a:xfrm>
          <a:prstGeom prst="sun">
            <a:avLst/>
          </a:prstGeom>
          <a:noFill/>
          <a:ln w="1270">
            <a:solidFill>
              <a:srgbClr val="B6D81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is ICT Important for Businesses?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is crucial for businesses because it: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Increases Efficiency: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Automates tasks and streamlines processes.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Improves Communication: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Facilitates faster and more effective communication internally and externally.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Reduces Costs: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Optimizes resource allocation and reduces operational expenses.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Enhances Collaboration: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Enables teams to work together more effectively, regardless of location.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Provides Access to Information: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Allows businesses to gather, analyze, and utilize data for informed decision-making.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Expands Market Reach: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Enables businesses to connect with customers globally.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10301" y="833834"/>
            <a:ext cx="182880" cy="182880"/>
          </a:xfrm>
          <a:prstGeom prst="triangle">
            <a:avLst/>
          </a:prstGeom>
          <a:noFill/>
          <a:ln w="1270">
            <a:solidFill>
              <a:srgbClr val="3A8ED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749051" y="2563458"/>
            <a:ext cx="182880" cy="182880"/>
          </a:xfrm>
          <a:prstGeom prst="rect">
            <a:avLst/>
          </a:prstGeom>
          <a:noFill/>
          <a:ln w="1270">
            <a:solidFill>
              <a:srgbClr val="0175E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15328" y="1431140"/>
            <a:ext cx="182880" cy="182880"/>
          </a:xfrm>
          <a:prstGeom prst="triangle">
            <a:avLst/>
          </a:prstGeom>
          <a:noFill/>
          <a:ln w="1270">
            <a:solidFill>
              <a:srgbClr val="05EB0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919901" y="1086093"/>
            <a:ext cx="182880" cy="182880"/>
          </a:xfrm>
          <a:prstGeom prst="sun">
            <a:avLst/>
          </a:prstGeom>
          <a:noFill/>
          <a:ln w="1270">
            <a:solidFill>
              <a:srgbClr val="986C3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56948" y="2182781"/>
            <a:ext cx="182880" cy="182880"/>
          </a:xfrm>
          <a:prstGeom prst="cube">
            <a:avLst/>
          </a:prstGeom>
          <a:noFill/>
          <a:ln w="1270">
            <a:solidFill>
              <a:srgbClr val="808DE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in Marketing &amp; Sales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tools used in marketing and sales: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Customer Relationship Management (CRM)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Manage customer interactions and data.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Social Media Marketing: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Engage with customers on social platforms.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Email Marketing: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Targeted email campaigns to reach specific audiences.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Website &amp; E-commerce Platforms: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Online presence and sales channels.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Analytics: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Track marketing performance and optimize strategies.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SEO (Search Engine Optimization):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Improve website visibility in search results.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642465" y="1253423"/>
            <a:ext cx="182880" cy="182880"/>
          </a:xfrm>
          <a:prstGeom prst="rect">
            <a:avLst/>
          </a:prstGeom>
          <a:noFill/>
          <a:ln w="1270">
            <a:solidFill>
              <a:srgbClr val="282D2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362371" y="1496936"/>
            <a:ext cx="182880" cy="182880"/>
          </a:xfrm>
          <a:prstGeom prst="triangle">
            <a:avLst/>
          </a:prstGeom>
          <a:noFill/>
          <a:ln w="1270">
            <a:solidFill>
              <a:srgbClr val="42D56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0803" y="3310053"/>
            <a:ext cx="182880" cy="182880"/>
          </a:xfrm>
          <a:prstGeom prst="triangle">
            <a:avLst/>
          </a:prstGeom>
          <a:noFill/>
          <a:ln w="1270">
            <a:solidFill>
              <a:srgbClr val="E828B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56447" y="1589577"/>
            <a:ext cx="182880" cy="182880"/>
          </a:xfrm>
          <a:prstGeom prst="cube">
            <a:avLst/>
          </a:prstGeom>
          <a:noFill/>
          <a:ln w="1270">
            <a:solidFill>
              <a:srgbClr val="764E7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55781" y="2577940"/>
            <a:ext cx="182880" cy="182880"/>
          </a:xfrm>
          <a:prstGeom prst="cube">
            <a:avLst/>
          </a:prstGeom>
          <a:noFill/>
          <a:ln w="1270">
            <a:solidFill>
              <a:srgbClr val="4ABAC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in Operations Management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tools for efficient operations: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Enterprise Resource Planning (ERP)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Integrate various business processes.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Supply Chain Management (SCM)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Optimize the flow of goods and information.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Inventory Management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Track and manage inventory levels.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Project Management Software: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Plan, execute, and monitor projects.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Automation Technologies: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Automate repetitive tasks.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115138" y="1670073"/>
            <a:ext cx="182880" cy="182880"/>
          </a:xfrm>
          <a:prstGeom prst="triangle">
            <a:avLst/>
          </a:prstGeom>
          <a:noFill/>
          <a:ln w="1270">
            <a:solidFill>
              <a:srgbClr val="985D9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4277" y="3998200"/>
            <a:ext cx="182880" cy="182880"/>
          </a:xfrm>
          <a:prstGeom prst="triangle">
            <a:avLst/>
          </a:prstGeom>
          <a:noFill/>
          <a:ln w="1270">
            <a:solidFill>
              <a:srgbClr val="3C1C6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99493" y="4153969"/>
            <a:ext cx="182880" cy="182880"/>
          </a:xfrm>
          <a:prstGeom prst="rect">
            <a:avLst/>
          </a:prstGeom>
          <a:noFill/>
          <a:ln w="1270">
            <a:solidFill>
              <a:srgbClr val="AB9EB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90955" y="4063334"/>
            <a:ext cx="182880" cy="182880"/>
          </a:xfrm>
          <a:prstGeom prst="triangle">
            <a:avLst/>
          </a:prstGeom>
          <a:noFill/>
          <a:ln w="1270">
            <a:solidFill>
              <a:srgbClr val="BA82C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736610" y="3277521"/>
            <a:ext cx="182880" cy="182880"/>
          </a:xfrm>
          <a:prstGeom prst="cube">
            <a:avLst/>
          </a:prstGeom>
          <a:noFill/>
          <a:ln w="1270">
            <a:solidFill>
              <a:srgbClr val="79DEC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in Human Resources (HR)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applications in HR: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Human Resource Information Systems (HRIS):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Manage employee data and processes.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Recruitment Platforms: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Attract and recruit talent.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Learning Management Systems (LMS):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Deliver online training and development programs.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Performance Management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Track and evaluate employee performance.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Payroll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Automate payroll processing.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71578" y="3593490"/>
            <a:ext cx="182880" cy="182880"/>
          </a:xfrm>
          <a:prstGeom prst="cube">
            <a:avLst/>
          </a:prstGeom>
          <a:noFill/>
          <a:ln w="1270">
            <a:solidFill>
              <a:srgbClr val="520C9D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852281" y="3597073"/>
            <a:ext cx="182880" cy="182880"/>
          </a:xfrm>
          <a:prstGeom prst="cube">
            <a:avLst/>
          </a:prstGeom>
          <a:noFill/>
          <a:ln w="1270">
            <a:solidFill>
              <a:srgbClr val="F6A2E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4667104" y="1060866"/>
            <a:ext cx="182880" cy="182880"/>
          </a:xfrm>
          <a:prstGeom prst="sun">
            <a:avLst/>
          </a:prstGeom>
          <a:noFill/>
          <a:ln w="1270">
            <a:solidFill>
              <a:srgbClr val="211B8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05055" y="412906"/>
            <a:ext cx="182880" cy="182880"/>
          </a:xfrm>
          <a:prstGeom prst="triangle">
            <a:avLst/>
          </a:prstGeom>
          <a:noFill/>
          <a:ln w="1270">
            <a:solidFill>
              <a:srgbClr val="69DD3D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022260" y="4052297"/>
            <a:ext cx="182880" cy="182880"/>
          </a:xfrm>
          <a:prstGeom prst="triangle">
            <a:avLst/>
          </a:prstGeom>
          <a:noFill/>
          <a:ln w="1270">
            <a:solidFill>
              <a:srgbClr val="FEFB3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ICT in Finance &amp; Accounting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solutions for finance and accounting: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Accounting Software: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Manage financial transactions and reporting.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Financial Planning &amp; Analysis (FP&amp;A) Tools: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Forecast financial performance.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Banking &amp; Payment Systems: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Facilitate financial transactions.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Analytics: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Analyze financial data and identify trends.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Auditing Software: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Automate audit processes.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040509" y="3693834"/>
            <a:ext cx="182880" cy="182880"/>
          </a:xfrm>
          <a:prstGeom prst="cube">
            <a:avLst/>
          </a:prstGeom>
          <a:noFill/>
          <a:ln w="1270">
            <a:solidFill>
              <a:srgbClr val="53838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672075" y="3992440"/>
            <a:ext cx="182880" cy="182880"/>
          </a:xfrm>
          <a:prstGeom prst="rect">
            <a:avLst/>
          </a:prstGeom>
          <a:noFill/>
          <a:ln w="1270">
            <a:solidFill>
              <a:srgbClr val="AFED3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08574" y="1081916"/>
            <a:ext cx="182880" cy="182880"/>
          </a:xfrm>
          <a:prstGeom prst="sun">
            <a:avLst/>
          </a:prstGeom>
          <a:noFill/>
          <a:ln w="1270">
            <a:solidFill>
              <a:srgbClr val="E916CC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43418" y="2250571"/>
            <a:ext cx="182880" cy="182880"/>
          </a:xfrm>
          <a:prstGeom prst="rect">
            <a:avLst/>
          </a:prstGeom>
          <a:noFill/>
          <a:ln w="1270">
            <a:solidFill>
              <a:srgbClr val="D9AB6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024864" y="1691867"/>
            <a:ext cx="182880" cy="182880"/>
          </a:xfrm>
          <a:prstGeom prst="rect">
            <a:avLst/>
          </a:prstGeom>
          <a:noFill/>
          <a:ln w="1270">
            <a:solidFill>
              <a:srgbClr val="A9730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ICT Adoption: Increased Productivity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enables businesses to automate tasks, streamline processes, and improve communication, leading to significant increases in productivity.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Automating invoice processing reduces manual effort and errors, freeing up finance staff to focus on more strategic tasks.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39" y="2550589"/>
            <a:ext cx="182880" cy="182880"/>
          </a:xfrm>
          <a:prstGeom prst="triangle">
            <a:avLst/>
          </a:prstGeom>
          <a:noFill/>
          <a:ln w="1270">
            <a:solidFill>
              <a:srgbClr val="37678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5954788" y="2998315"/>
            <a:ext cx="182880" cy="182880"/>
          </a:xfrm>
          <a:prstGeom prst="sun">
            <a:avLst/>
          </a:prstGeom>
          <a:noFill/>
          <a:ln w="1270">
            <a:solidFill>
              <a:srgbClr val="9D4F7C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806163" y="1210857"/>
            <a:ext cx="182880" cy="182880"/>
          </a:xfrm>
          <a:prstGeom prst="triangle">
            <a:avLst/>
          </a:prstGeom>
          <a:noFill/>
          <a:ln w="1270">
            <a:solidFill>
              <a:srgbClr val="A4CB4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09907" y="1330152"/>
            <a:ext cx="182880" cy="182880"/>
          </a:xfrm>
          <a:prstGeom prst="cube">
            <a:avLst/>
          </a:prstGeom>
          <a:noFill/>
          <a:ln w="1270">
            <a:solidFill>
              <a:srgbClr val="F2AFA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649049" y="3762440"/>
            <a:ext cx="182880" cy="182880"/>
          </a:xfrm>
          <a:prstGeom prst="triangle">
            <a:avLst/>
          </a:prstGeom>
          <a:noFill/>
          <a:ln w="1270">
            <a:solidFill>
              <a:srgbClr val="546C3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Benefits of ICT Adoption: Cost Reduction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ICT can help businesses reduce costs in various areas, such as: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Reduced Paperwork: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Digital documents and workflows reduce paper consumption.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Lower Communication Costs: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VoIP and video conferencing reduce travel and phone expenses.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Improved Efficiency: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Automation reduces labor costs.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Optimized Resource Allocation: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Data analytics helps businesses allocate resources more effectively.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2025-02-24T11:08:49Z</dcterms:created>
  <dcterms:modified xsi:type="dcterms:W3CDTF">2025-02-24T11:08:49Z</dcterms:modified>
</cp:coreProperties>
</file>